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4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0000C8"/>
    <a:srgbClr val="0000FF"/>
    <a:srgbClr val="6C0000"/>
    <a:srgbClr val="29287F"/>
    <a:srgbClr val="170D74"/>
    <a:srgbClr val="C00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648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9E771-9EA6-40A8-B719-F947A918BFF3}" type="datetimeFigureOut">
              <a:rPr lang="pt-BR" smtClean="0"/>
              <a:pPr/>
              <a:t>21/05/2025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DE631-DDCF-4B8F-8129-A3633A3E94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aixaDeTexto 3"/>
          <p:cNvSpPr txBox="1">
            <a:spLocks noChangeArrowheads="1"/>
          </p:cNvSpPr>
          <p:nvPr/>
        </p:nvSpPr>
        <p:spPr bwMode="auto">
          <a:xfrm>
            <a:off x="357188" y="571500"/>
            <a:ext cx="8453437" cy="5309146"/>
          </a:xfrm>
          <a:prstGeom prst="rect">
            <a:avLst/>
          </a:prstGeom>
          <a:noFill/>
          <a:ln w="28575">
            <a:solidFill>
              <a:srgbClr val="9E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300" dirty="0">
                <a:latin typeface="Arial Nova" panose="020B0504020202020204" pitchFamily="34" charset="0"/>
              </a:rPr>
              <a:t>1 - É absolutamente necessário que o apresentador(a) do trabalho esteja inscrito(a) no Congresso.</a:t>
            </a:r>
          </a:p>
          <a:p>
            <a:br>
              <a:rPr lang="pt-BR" sz="1300" dirty="0">
                <a:latin typeface="Calibri" pitchFamily="34" charset="0"/>
              </a:rPr>
            </a:br>
            <a:r>
              <a:rPr lang="pt-BR" sz="1300" dirty="0">
                <a:latin typeface="Arial Nova" panose="020B0504020202020204" pitchFamily="34" charset="0"/>
              </a:rPr>
              <a:t>2 - É obrigatório o envio do trabalho até a data de </a:t>
            </a:r>
            <a:r>
              <a:rPr lang="pt-BR" sz="1400" b="1" dirty="0">
                <a:solidFill>
                  <a:srgbClr val="FF0000"/>
                </a:solidFill>
                <a:latin typeface="Arial Nova" panose="020B0504020202020204" pitchFamily="34" charset="0"/>
              </a:rPr>
              <a:t>30 de Maio de 2025</a:t>
            </a:r>
            <a:r>
              <a:rPr lang="pt-BR" sz="1300" dirty="0">
                <a:latin typeface="Arial Nova" panose="020B0504020202020204" pitchFamily="34" charset="0"/>
              </a:rPr>
              <a:t>.</a:t>
            </a:r>
          </a:p>
          <a:p>
            <a:pPr defTabSz="268288"/>
            <a:br>
              <a:rPr lang="pt-BR" sz="1300" dirty="0">
                <a:latin typeface="Arial Nova" panose="020B0504020202020204" pitchFamily="34" charset="0"/>
              </a:rPr>
            </a:br>
            <a:r>
              <a:rPr lang="pt-BR" sz="1300" dirty="0">
                <a:latin typeface="Arial Nova" panose="020B0504020202020204" pitchFamily="34" charset="0"/>
              </a:rPr>
              <a:t>	Não será permitida a entrega do trabalho, no dia da apresentação. </a:t>
            </a:r>
          </a:p>
          <a:p>
            <a:pPr defTabSz="268288"/>
            <a:r>
              <a:rPr lang="pt-BR" sz="1300" dirty="0">
                <a:latin typeface="Arial Nova" panose="020B0504020202020204" pitchFamily="34" charset="0"/>
              </a:rPr>
              <a:t>	Os trabalhos ficarão a disposição dos participantes durante todo o período de realização do congresso.</a:t>
            </a:r>
          </a:p>
          <a:p>
            <a:pPr algn="ctr"/>
            <a:br>
              <a:rPr lang="pt-BR" sz="1300" b="1" dirty="0">
                <a:latin typeface="Arial Nova" panose="020B0504020202020204" pitchFamily="34" charset="0"/>
              </a:rPr>
            </a:br>
            <a:r>
              <a:rPr lang="pt-BR" sz="1300" b="1" dirty="0">
                <a:latin typeface="Arial Nova" panose="020B0504020202020204" pitchFamily="34" charset="0"/>
              </a:rPr>
              <a:t>ESPECIFICAÇÕES PARA MONTAGEM E APRESENTAÇÃO DO E-POSTER</a:t>
            </a:r>
            <a:endParaRPr lang="pt-BR" sz="1300" dirty="0">
              <a:latin typeface="Arial Nova" panose="020B0504020202020204" pitchFamily="34" charset="0"/>
            </a:endParaRPr>
          </a:p>
          <a:p>
            <a:br>
              <a:rPr lang="pt-BR" sz="1300" dirty="0">
                <a:latin typeface="Arial Nova" panose="020B0504020202020204" pitchFamily="34" charset="0"/>
              </a:rPr>
            </a:br>
            <a:r>
              <a:rPr lang="pt-BR" sz="1300" dirty="0">
                <a:latin typeface="Arial Nova" panose="020B0504020202020204" pitchFamily="34" charset="0"/>
              </a:rPr>
              <a:t>1 - Os E-Pôsteres serão apresentados nos monitores de vídeo instalados na Área de E-Pôster - Pavilhão </a:t>
            </a:r>
          </a:p>
          <a:p>
            <a:endParaRPr lang="pt-BR" sz="1300" dirty="0">
              <a:latin typeface="Arial Nova" panose="020B0504020202020204" pitchFamily="34" charset="0"/>
            </a:endParaRPr>
          </a:p>
          <a:p>
            <a:r>
              <a:rPr lang="pt-BR" sz="1300" dirty="0">
                <a:latin typeface="Arial Nova" panose="020B0504020202020204" pitchFamily="34" charset="0"/>
              </a:rPr>
              <a:t>2 - Formate seu trabalho e siga as instruções, abaixo, para realizar o envio.</a:t>
            </a:r>
          </a:p>
          <a:p>
            <a:pPr algn="ctr"/>
            <a:br>
              <a:rPr lang="pt-BR" sz="1300" dirty="0">
                <a:latin typeface="Arial Nova" panose="020B0504020202020204" pitchFamily="34" charset="0"/>
              </a:rPr>
            </a:br>
            <a:r>
              <a:rPr lang="pt-BR" sz="1300" b="1" dirty="0">
                <a:latin typeface="Arial Nova" panose="020B0504020202020204" pitchFamily="34" charset="0"/>
              </a:rPr>
              <a:t>PARA ENVIAR O ARQUIVO DO SEU TRABALHO</a:t>
            </a:r>
            <a:endParaRPr lang="pt-BR" sz="1300" dirty="0">
              <a:latin typeface="Arial Nova" panose="020B0504020202020204" pitchFamily="34" charset="0"/>
            </a:endParaRPr>
          </a:p>
          <a:p>
            <a:endParaRPr lang="pt-BR" sz="1300" dirty="0">
              <a:latin typeface="Arial Nova" panose="020B0504020202020204" pitchFamily="34" charset="0"/>
            </a:endParaRPr>
          </a:p>
          <a:p>
            <a:pPr>
              <a:tabLst>
                <a:tab pos="895350" algn="l"/>
              </a:tabLst>
            </a:pPr>
            <a:r>
              <a:rPr lang="pt-BR" sz="1300" dirty="0">
                <a:latin typeface="Arial Nova" panose="020B0504020202020204" pitchFamily="34" charset="0"/>
              </a:rPr>
              <a:t>1 - Formate seu trabalho em um arquivo </a:t>
            </a:r>
            <a:r>
              <a:rPr lang="pt-BR" sz="1300" b="1" dirty="0" err="1">
                <a:solidFill>
                  <a:srgbClr val="FF0000"/>
                </a:solidFill>
                <a:latin typeface="Arial Nova" panose="020B0504020202020204" pitchFamily="34" charset="0"/>
              </a:rPr>
              <a:t>power</a:t>
            </a:r>
            <a:r>
              <a:rPr lang="pt-BR" sz="1300" b="1" dirty="0">
                <a:solidFill>
                  <a:srgbClr val="FF0000"/>
                </a:solidFill>
                <a:latin typeface="Arial Nova" panose="020B0504020202020204" pitchFamily="34" charset="0"/>
              </a:rPr>
              <a:t> point</a:t>
            </a:r>
            <a:r>
              <a:rPr lang="pt-BR" sz="1300" dirty="0">
                <a:latin typeface="Arial Nova" panose="020B0504020202020204" pitchFamily="34" charset="0"/>
              </a:rPr>
              <a:t>, </a:t>
            </a:r>
            <a:r>
              <a:rPr lang="pt-BR" sz="1200" dirty="0">
                <a:latin typeface="Arial Nova" panose="020B0504020202020204" pitchFamily="34" charset="0"/>
              </a:rPr>
              <a:t>contendo </a:t>
            </a:r>
            <a:r>
              <a:rPr lang="pt-BR" sz="1200" b="1" dirty="0">
                <a:solidFill>
                  <a:srgbClr val="FF0000"/>
                </a:solidFill>
                <a:latin typeface="Arial Nova" panose="020B0504020202020204" pitchFamily="34" charset="0"/>
              </a:rPr>
              <a:t>06 (SEIS)</a:t>
            </a:r>
            <a:r>
              <a:rPr lang="pt-BR" sz="1200" dirty="0">
                <a:latin typeface="Arial Nova" panose="020B0504020202020204" pitchFamily="34" charset="0"/>
              </a:rPr>
              <a:t> </a:t>
            </a:r>
            <a:r>
              <a:rPr lang="pt-BR" sz="1200" b="1" dirty="0">
                <a:solidFill>
                  <a:srgbClr val="FF0000"/>
                </a:solidFill>
                <a:latin typeface="Arial Nova" panose="020B0504020202020204" pitchFamily="34" charset="0"/>
              </a:rPr>
              <a:t>slides, </a:t>
            </a:r>
            <a:r>
              <a:rPr lang="pt-BR" sz="1300" dirty="0">
                <a:latin typeface="Arial Nova" panose="020B0504020202020204" pitchFamily="34" charset="0"/>
              </a:rPr>
              <a:t>com no máximo </a:t>
            </a:r>
            <a:r>
              <a:rPr lang="pt-BR" sz="1300" u="sng" dirty="0">
                <a:latin typeface="Arial Nova" panose="020B0504020202020204" pitchFamily="34" charset="0"/>
              </a:rPr>
              <a:t>5 megabytes</a:t>
            </a:r>
            <a:endParaRPr lang="pt-BR" sz="1300" dirty="0">
              <a:latin typeface="Arial Nova" panose="020B0504020202020204" pitchFamily="34" charset="0"/>
            </a:endParaRPr>
          </a:p>
          <a:p>
            <a:pPr>
              <a:tabLst>
                <a:tab pos="268288" algn="l"/>
              </a:tabLst>
            </a:pPr>
            <a:r>
              <a:rPr lang="pt-BR" sz="1300" dirty="0">
                <a:latin typeface="Arial Nova" panose="020B0504020202020204" pitchFamily="34" charset="0"/>
              </a:rPr>
              <a:t>	de tamanho total, seguindo este </a:t>
            </a:r>
            <a:r>
              <a:rPr lang="pt-BR" sz="1300" b="1" i="1" dirty="0" err="1">
                <a:latin typeface="Arial Nova" panose="020B0504020202020204" pitchFamily="34" charset="0"/>
              </a:rPr>
              <a:t>template</a:t>
            </a:r>
            <a:r>
              <a:rPr lang="bg-BG" sz="1300" i="1" dirty="0">
                <a:latin typeface="Arial Nova" panose="020B0504020202020204" pitchFamily="34" charset="0"/>
              </a:rPr>
              <a:t> </a:t>
            </a:r>
            <a:r>
              <a:rPr lang="bg-BG" sz="1300" dirty="0">
                <a:latin typeface="Arial Nova" panose="020B0504020202020204" pitchFamily="34" charset="0"/>
              </a:rPr>
              <a:t>(</a:t>
            </a:r>
            <a:r>
              <a:rPr lang="bg-BG" sz="1300" b="1" dirty="0">
                <a:solidFill>
                  <a:srgbClr val="FF0000"/>
                </a:solidFill>
                <a:latin typeface="Arial Nova" panose="020B0504020202020204" pitchFamily="34" charset="0"/>
              </a:rPr>
              <a:t>Não utilize vídeos e/ou animações em sua apresentação</a:t>
            </a:r>
            <a:r>
              <a:rPr lang="bg-BG" sz="1300" dirty="0">
                <a:latin typeface="Arial Nova" panose="020B0504020202020204" pitchFamily="34" charset="0"/>
              </a:rPr>
              <a:t>)</a:t>
            </a:r>
            <a:r>
              <a:rPr lang="pt-BR" sz="1300" dirty="0">
                <a:latin typeface="Arial Nova" panose="020B0504020202020204" pitchFamily="34" charset="0"/>
              </a:rPr>
              <a:t>; </a:t>
            </a:r>
          </a:p>
          <a:p>
            <a:br>
              <a:rPr lang="pt-BR" sz="1300" dirty="0">
                <a:latin typeface="Arial Nova" panose="020B0504020202020204" pitchFamily="34" charset="0"/>
              </a:rPr>
            </a:br>
            <a:r>
              <a:rPr lang="bg-BG" sz="1300" dirty="0">
                <a:latin typeface="Arial Nova" panose="020B0504020202020204" pitchFamily="34" charset="0"/>
              </a:rPr>
              <a:t>3</a:t>
            </a:r>
            <a:r>
              <a:rPr lang="pt-BR" sz="1300" dirty="0">
                <a:latin typeface="Arial Nova" panose="020B0504020202020204" pitchFamily="34" charset="0"/>
              </a:rPr>
              <a:t> - Salve o trabalho no formato </a:t>
            </a:r>
            <a:r>
              <a:rPr lang="pt-BR" sz="1400" b="1" dirty="0">
                <a:solidFill>
                  <a:srgbClr val="FF0000"/>
                </a:solidFill>
                <a:latin typeface="Arial Nova" panose="020B0504020202020204" pitchFamily="34" charset="0"/>
              </a:rPr>
              <a:t>PDF</a:t>
            </a:r>
            <a:r>
              <a:rPr lang="pt-BR" sz="1300" dirty="0">
                <a:latin typeface="Arial Nova" panose="020B0504020202020204" pitchFamily="34" charset="0"/>
              </a:rPr>
              <a:t>;</a:t>
            </a:r>
          </a:p>
          <a:p>
            <a:br>
              <a:rPr lang="pt-BR" sz="1300" dirty="0">
                <a:latin typeface="Arial Nova" panose="020B0504020202020204" pitchFamily="34" charset="0"/>
              </a:rPr>
            </a:br>
            <a:r>
              <a:rPr lang="bg-BG" sz="1300" dirty="0">
                <a:latin typeface="Arial Nova" panose="020B0504020202020204" pitchFamily="34" charset="0"/>
              </a:rPr>
              <a:t>4</a:t>
            </a:r>
            <a:r>
              <a:rPr lang="pt-BR" sz="1300" dirty="0">
                <a:latin typeface="Arial Nova" panose="020B0504020202020204" pitchFamily="34" charset="0"/>
              </a:rPr>
              <a:t> - No sistema de envio, Clique </a:t>
            </a:r>
            <a:r>
              <a:rPr lang="pt-BR" sz="1300" b="1" dirty="0">
                <a:latin typeface="Arial Nova" panose="020B0504020202020204" pitchFamily="34" charset="0"/>
              </a:rPr>
              <a:t>em Escolha o e-pôster </a:t>
            </a:r>
            <a:r>
              <a:rPr lang="pt-BR" sz="1300" dirty="0">
                <a:latin typeface="Arial Nova" panose="020B0504020202020204" pitchFamily="34" charset="0"/>
              </a:rPr>
              <a:t>e selecione o arquivo em </a:t>
            </a:r>
            <a:r>
              <a:rPr lang="pt-BR" sz="1400" b="1" dirty="0">
                <a:solidFill>
                  <a:srgbClr val="FF0000"/>
                </a:solidFill>
                <a:latin typeface="Arial Nova" panose="020B0504020202020204" pitchFamily="34" charset="0"/>
              </a:rPr>
              <a:t>PDF</a:t>
            </a:r>
            <a:r>
              <a:rPr lang="pt-BR" sz="1300" dirty="0">
                <a:latin typeface="Arial Nova" panose="020B0504020202020204" pitchFamily="34" charset="0"/>
              </a:rPr>
              <a:t>, salvo no seu computador;</a:t>
            </a:r>
          </a:p>
          <a:p>
            <a:endParaRPr lang="pt-BR" sz="1300" dirty="0">
              <a:latin typeface="Arial Nova" panose="020B0504020202020204" pitchFamily="34" charset="0"/>
            </a:endParaRPr>
          </a:p>
          <a:p>
            <a:r>
              <a:rPr lang="bg-BG" sz="1300" dirty="0">
                <a:latin typeface="Arial Nova" panose="020B0504020202020204" pitchFamily="34" charset="0"/>
              </a:rPr>
              <a:t>5</a:t>
            </a:r>
            <a:r>
              <a:rPr lang="pt-BR" sz="1300" dirty="0">
                <a:latin typeface="Arial Nova" panose="020B0504020202020204" pitchFamily="34" charset="0"/>
              </a:rPr>
              <a:t> - Clique em </a:t>
            </a:r>
            <a:r>
              <a:rPr lang="pt-BR" sz="1300" b="1" dirty="0">
                <a:solidFill>
                  <a:srgbClr val="FF0000"/>
                </a:solidFill>
                <a:latin typeface="Arial Nova" panose="020B0504020202020204" pitchFamily="34" charset="0"/>
              </a:rPr>
              <a:t>Enviar E-Pôster</a:t>
            </a:r>
            <a:r>
              <a:rPr lang="pt-BR" sz="1300" dirty="0">
                <a:latin typeface="Arial Nova" panose="020B0504020202020204" pitchFamily="34" charset="0"/>
              </a:rPr>
              <a:t>.</a:t>
            </a:r>
          </a:p>
          <a:p>
            <a:pPr algn="ctr"/>
            <a:br>
              <a:rPr lang="pt-BR" sz="1300" dirty="0">
                <a:latin typeface="Arial Nova" panose="020B0504020202020204" pitchFamily="34" charset="0"/>
              </a:rPr>
            </a:br>
            <a:r>
              <a:rPr lang="pt-BR" sz="1200" b="1" dirty="0">
                <a:latin typeface="Arial Nova" panose="020B0504020202020204" pitchFamily="34" charset="0"/>
              </a:rPr>
              <a:t>Executar os passos de 1 a 4 para cada um dos trabalhos aprovados, para apresentação no formato E-Pôster.</a:t>
            </a:r>
            <a:endParaRPr lang="pt-BR" sz="1200" dirty="0">
              <a:latin typeface="Arial Nova" panose="020B0504020202020204" pitchFamily="34" charset="0"/>
            </a:endParaRPr>
          </a:p>
        </p:txBody>
      </p:sp>
      <p:sp>
        <p:nvSpPr>
          <p:cNvPr id="13314" name="CaixaDeTexto 4"/>
          <p:cNvSpPr txBox="1">
            <a:spLocks noChangeArrowheads="1"/>
          </p:cNvSpPr>
          <p:nvPr/>
        </p:nvSpPr>
        <p:spPr bwMode="auto">
          <a:xfrm>
            <a:off x="357188" y="125839"/>
            <a:ext cx="8453436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700" b="1" i="1" dirty="0">
                <a:solidFill>
                  <a:srgbClr val="9E0000"/>
                </a:solidFill>
                <a:latin typeface="Arial Nova" panose="020B0504020202020204" pitchFamily="34" charset="0"/>
              </a:rPr>
              <a:t>REGRAS PARA FORMATAÇÃO E ENVIO DO ARQUIVO DO E-POSTER</a:t>
            </a:r>
          </a:p>
        </p:txBody>
      </p:sp>
      <p:sp>
        <p:nvSpPr>
          <p:cNvPr id="13315" name="CaixaDeTexto 5"/>
          <p:cNvSpPr txBox="1">
            <a:spLocks noChangeArrowheads="1"/>
          </p:cNvSpPr>
          <p:nvPr/>
        </p:nvSpPr>
        <p:spPr bwMode="auto">
          <a:xfrm>
            <a:off x="357188" y="5949280"/>
            <a:ext cx="84534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200" dirty="0">
                <a:solidFill>
                  <a:srgbClr val="0000C8"/>
                </a:solidFill>
                <a:latin typeface="Arial Nova" panose="020B0504020202020204" pitchFamily="34" charset="0"/>
              </a:rPr>
              <a:t>Acesse: www.socesp2025.com.br/trabalho  -   para verificar seus trabalhos aprovados e enviar  o arquivo de seu E-Pôster  </a:t>
            </a:r>
          </a:p>
        </p:txBody>
      </p:sp>
      <p:sp>
        <p:nvSpPr>
          <p:cNvPr id="13316" name="CaixaDeTexto 5"/>
          <p:cNvSpPr txBox="1">
            <a:spLocks noChangeArrowheads="1"/>
          </p:cNvSpPr>
          <p:nvPr/>
        </p:nvSpPr>
        <p:spPr bwMode="auto">
          <a:xfrm>
            <a:off x="0" y="6237312"/>
            <a:ext cx="914400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9E0000"/>
                </a:solidFill>
                <a:latin typeface="Arial Nova" panose="020B0504020202020204" pitchFamily="34" charset="0"/>
              </a:rPr>
              <a:t>EXCLUA ESTE SLIDE ANTES DE SALVAR SUA APRESENTAÇÃO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642373"/>
          </a:xfrm>
        </p:spPr>
        <p:txBody>
          <a:bodyPr/>
          <a:lstStyle/>
          <a:p>
            <a:pPr eaLnBrk="1" hangingPunct="1"/>
            <a:r>
              <a:rPr lang="pt-BR" sz="2400" b="1" dirty="0">
                <a:ea typeface="ＭＳ Ｐゴシック" pitchFamily="34" charset="-128"/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0548" y="2977493"/>
            <a:ext cx="6480000" cy="35662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>
                <a:ea typeface="+mn-ea"/>
                <a:cs typeface="+mn-cs"/>
              </a:rPr>
              <a:t>Autor do Trabalho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360548" y="3451880"/>
            <a:ext cx="6480000" cy="37730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6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t>Co-Autores</a:t>
            </a:r>
          </a:p>
        </p:txBody>
      </p:sp>
      <p:sp>
        <p:nvSpPr>
          <p:cNvPr id="14341" name="Subtítulo 2"/>
          <p:cNvSpPr txBox="1">
            <a:spLocks/>
          </p:cNvSpPr>
          <p:nvPr/>
        </p:nvSpPr>
        <p:spPr bwMode="auto">
          <a:xfrm>
            <a:off x="1360548" y="3946953"/>
            <a:ext cx="6480000" cy="345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pt-BR" sz="1600" dirty="0">
                <a:solidFill>
                  <a:srgbClr val="898989"/>
                </a:solidFill>
                <a:latin typeface="Calibri" pitchFamily="34" charset="0"/>
              </a:rPr>
              <a:t>Instituição</a:t>
            </a:r>
          </a:p>
        </p:txBody>
      </p:sp>
      <p:sp>
        <p:nvSpPr>
          <p:cNvPr id="14342" name="CaixaDeTexto 6"/>
          <p:cNvSpPr txBox="1">
            <a:spLocks noChangeArrowheads="1"/>
          </p:cNvSpPr>
          <p:nvPr/>
        </p:nvSpPr>
        <p:spPr bwMode="auto">
          <a:xfrm>
            <a:off x="6516688" y="441611"/>
            <a:ext cx="2071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 dirty="0">
                <a:solidFill>
                  <a:srgbClr val="FF0000"/>
                </a:solidFill>
                <a:latin typeface="Arial Nova" panose="020B0504020202020204" pitchFamily="34" charset="0"/>
              </a:rPr>
              <a:t>Insira aqui o Logo de sua Instituição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 bwMode="auto">
          <a:xfrm>
            <a:off x="8640763" y="6381750"/>
            <a:ext cx="4683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z="1200" b="1" dirty="0">
                <a:solidFill>
                  <a:schemeClr val="bg1">
                    <a:lumMod val="85000"/>
                  </a:schemeClr>
                </a:solidFill>
              </a:rPr>
              <a:t>1</a:t>
            </a:r>
          </a:p>
        </p:txBody>
      </p:sp>
      <p:sp>
        <p:nvSpPr>
          <p:cNvPr id="9" name="Oval 8"/>
          <p:cNvSpPr/>
          <p:nvPr/>
        </p:nvSpPr>
        <p:spPr>
          <a:xfrm>
            <a:off x="8572528" y="4786322"/>
            <a:ext cx="360362" cy="3603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Título 1"/>
          <p:cNvSpPr txBox="1">
            <a:spLocks/>
          </p:cNvSpPr>
          <p:nvPr/>
        </p:nvSpPr>
        <p:spPr bwMode="auto">
          <a:xfrm>
            <a:off x="8744962" y="6342792"/>
            <a:ext cx="325436" cy="357190"/>
          </a:xfrm>
          <a:prstGeom prst="roundRect">
            <a:avLst/>
          </a:prstGeom>
          <a:solidFill>
            <a:srgbClr val="9E0000"/>
          </a:solidFill>
          <a:ln w="28575">
            <a:solidFill>
              <a:srgbClr val="9E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12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D0E6D1C-BEC1-4343-B4E9-1E02D1F816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229911"/>
            <a:ext cx="1800000" cy="17156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id="{5C81DF72-7E20-4A6A-963A-1026A09975DD}"/>
              </a:ext>
            </a:extLst>
          </p:cNvPr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grpSp>
          <p:nvGrpSpPr>
            <p:cNvPr id="20" name="Grupo 19"/>
            <p:cNvGrpSpPr/>
            <p:nvPr/>
          </p:nvGrpSpPr>
          <p:grpSpPr>
            <a:xfrm>
              <a:off x="0" y="6215077"/>
              <a:ext cx="9144000" cy="642917"/>
              <a:chOff x="0" y="6215077"/>
              <a:chExt cx="9144000" cy="642917"/>
            </a:xfrm>
          </p:grpSpPr>
          <p:sp>
            <p:nvSpPr>
              <p:cNvPr id="23" name="Rectangle 3"/>
              <p:cNvSpPr>
                <a:spLocks noChangeArrowheads="1"/>
              </p:cNvSpPr>
              <p:nvPr/>
            </p:nvSpPr>
            <p:spPr bwMode="auto">
              <a:xfrm>
                <a:off x="0" y="6215077"/>
                <a:ext cx="9144000" cy="642917"/>
              </a:xfrm>
              <a:prstGeom prst="rect">
                <a:avLst/>
              </a:prstGeom>
              <a:solidFill>
                <a:srgbClr val="6C0000"/>
              </a:solidFill>
              <a:ln w="9525">
                <a:solidFill>
                  <a:srgbClr val="9E0000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29287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2" name="Título 1"/>
              <p:cNvSpPr txBox="1">
                <a:spLocks/>
              </p:cNvSpPr>
              <p:nvPr/>
            </p:nvSpPr>
            <p:spPr bwMode="auto">
              <a:xfrm>
                <a:off x="8744962" y="6342792"/>
                <a:ext cx="325436" cy="357190"/>
              </a:xfrm>
              <a:prstGeom prst="roundRect">
                <a:avLst/>
              </a:prstGeom>
              <a:solidFill>
                <a:schemeClr val="bg1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pt-BR" sz="1200" b="1" dirty="0">
                    <a:solidFill>
                      <a:srgbClr val="9E0000"/>
                    </a:solidFill>
                    <a:latin typeface="Calibri" pitchFamily="34" charset="0"/>
                  </a:rPr>
                  <a:t>2</a:t>
                </a:r>
              </a:p>
            </p:txBody>
          </p:sp>
        </p:grp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403648" y="6374119"/>
              <a:ext cx="6336704" cy="276999"/>
            </a:xfrm>
            <a:prstGeom prst="rect">
              <a:avLst/>
            </a:prstGeom>
            <a:solidFill>
              <a:srgbClr val="6C00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45º Congresso da Sociedade de Cardiologia do Estado de São Paulo – 19, 20 e 21 de </a:t>
              </a:r>
              <a:r>
                <a:rPr lang="en-US" sz="1200" dirty="0" err="1">
                  <a:solidFill>
                    <a:schemeClr val="bg1"/>
                  </a:solidFill>
                  <a:latin typeface="Calibri" pitchFamily="34" charset="0"/>
                </a:rPr>
                <a:t>junho</a:t>
              </a:r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 de 2025</a:t>
              </a:r>
            </a:p>
          </p:txBody>
        </p:sp>
        <p:sp>
          <p:nvSpPr>
            <p:cNvPr id="2" name="Retângulo 1">
              <a:extLst>
                <a:ext uri="{FF2B5EF4-FFF2-40B4-BE49-F238E27FC236}">
                  <a16:creationId xmlns:a16="http://schemas.microsoft.com/office/drawing/2014/main" id="{1080EBB4-65DB-4398-AE80-A369F259C99F}"/>
                </a:ext>
              </a:extLst>
            </p:cNvPr>
            <p:cNvSpPr/>
            <p:nvPr/>
          </p:nvSpPr>
          <p:spPr>
            <a:xfrm>
              <a:off x="29313" y="6266107"/>
              <a:ext cx="180000" cy="1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BADCDAF1-8221-446E-8A04-B933C79FFD3F}"/>
                </a:ext>
              </a:extLst>
            </p:cNvPr>
            <p:cNvSpPr/>
            <p:nvPr/>
          </p:nvSpPr>
          <p:spPr>
            <a:xfrm>
              <a:off x="219038" y="6471118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1229E2C7-C469-4B05-B0F0-B80C0ED22013}"/>
                </a:ext>
              </a:extLst>
            </p:cNvPr>
            <p:cNvSpPr/>
            <p:nvPr/>
          </p:nvSpPr>
          <p:spPr>
            <a:xfrm>
              <a:off x="77397" y="6682556"/>
              <a:ext cx="144000" cy="14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A0E63DDA-F667-4263-866C-D18472E26D21}"/>
                </a:ext>
              </a:extLst>
            </p:cNvPr>
            <p:cNvSpPr/>
            <p:nvPr/>
          </p:nvSpPr>
          <p:spPr>
            <a:xfrm>
              <a:off x="433991" y="6345307"/>
              <a:ext cx="108000" cy="10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364B6F79-0758-4210-AD0F-9C673CE92CD8}"/>
                </a:ext>
              </a:extLst>
            </p:cNvPr>
            <p:cNvSpPr/>
            <p:nvPr/>
          </p:nvSpPr>
          <p:spPr>
            <a:xfrm>
              <a:off x="543702" y="6609982"/>
              <a:ext cx="180000" cy="18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A3452361-ACB0-4758-A588-D707C89DED76}"/>
                </a:ext>
              </a:extLst>
            </p:cNvPr>
            <p:cNvSpPr/>
            <p:nvPr/>
          </p:nvSpPr>
          <p:spPr>
            <a:xfrm>
              <a:off x="774296" y="6264939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9047F108-CA36-49A2-812B-D59B20840035}"/>
              </a:ext>
            </a:extLst>
          </p:cNvPr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grpSp>
          <p:nvGrpSpPr>
            <p:cNvPr id="9" name="Grupo 19">
              <a:extLst>
                <a:ext uri="{FF2B5EF4-FFF2-40B4-BE49-F238E27FC236}">
                  <a16:creationId xmlns:a16="http://schemas.microsoft.com/office/drawing/2014/main" id="{1AC59129-8591-4B56-BF6C-28EA65AF90F7}"/>
                </a:ext>
              </a:extLst>
            </p:cNvPr>
            <p:cNvGrpSpPr/>
            <p:nvPr/>
          </p:nvGrpSpPr>
          <p:grpSpPr>
            <a:xfrm>
              <a:off x="0" y="6215077"/>
              <a:ext cx="9144000" cy="642917"/>
              <a:chOff x="0" y="6215077"/>
              <a:chExt cx="9144000" cy="642917"/>
            </a:xfrm>
          </p:grpSpPr>
          <p:sp>
            <p:nvSpPr>
              <p:cNvPr id="17" name="Rectangle 3">
                <a:extLst>
                  <a:ext uri="{FF2B5EF4-FFF2-40B4-BE49-F238E27FC236}">
                    <a16:creationId xmlns:a16="http://schemas.microsoft.com/office/drawing/2014/main" id="{5FB1D95B-7A68-44BB-BFA9-F9CF257EC7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215077"/>
                <a:ext cx="9144000" cy="642917"/>
              </a:xfrm>
              <a:prstGeom prst="rect">
                <a:avLst/>
              </a:prstGeom>
              <a:solidFill>
                <a:srgbClr val="6C0000"/>
              </a:solidFill>
              <a:ln w="9525">
                <a:solidFill>
                  <a:srgbClr val="9E0000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29287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8" name="Título 1">
                <a:extLst>
                  <a:ext uri="{FF2B5EF4-FFF2-40B4-BE49-F238E27FC236}">
                    <a16:creationId xmlns:a16="http://schemas.microsoft.com/office/drawing/2014/main" id="{960001FE-0FF7-4988-9606-98F2D90CB3B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744962" y="6342792"/>
                <a:ext cx="325436" cy="357190"/>
              </a:xfrm>
              <a:prstGeom prst="roundRect">
                <a:avLst/>
              </a:prstGeom>
              <a:solidFill>
                <a:schemeClr val="bg1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pt-BR" sz="1200" b="1" dirty="0">
                    <a:solidFill>
                      <a:srgbClr val="9E0000"/>
                    </a:solidFill>
                    <a:latin typeface="Calibri" pitchFamily="34" charset="0"/>
                  </a:rPr>
                  <a:t>3</a:t>
                </a:r>
              </a:p>
            </p:txBody>
          </p:sp>
        </p:grp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81913E0F-01C4-4EEA-BCF8-D4AF15133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648" y="6374119"/>
              <a:ext cx="6336704" cy="276999"/>
            </a:xfrm>
            <a:prstGeom prst="rect">
              <a:avLst/>
            </a:prstGeom>
            <a:solidFill>
              <a:srgbClr val="6C00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45º Congresso da Sociedade de Cardiologia do Estado de São Paulo – 19, 20 e 21 de </a:t>
              </a:r>
              <a:r>
                <a:rPr lang="en-US" sz="1200" dirty="0" err="1">
                  <a:solidFill>
                    <a:schemeClr val="bg1"/>
                  </a:solidFill>
                  <a:latin typeface="Calibri" pitchFamily="34" charset="0"/>
                </a:rPr>
                <a:t>junho</a:t>
              </a:r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 de 2025</a:t>
              </a:r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022B7022-E603-4E86-8786-C5CAB1B3AED1}"/>
                </a:ext>
              </a:extLst>
            </p:cNvPr>
            <p:cNvSpPr/>
            <p:nvPr/>
          </p:nvSpPr>
          <p:spPr>
            <a:xfrm>
              <a:off x="29313" y="6266107"/>
              <a:ext cx="180000" cy="1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F0D0AE14-870C-4A1E-9591-0EFBF86F570E}"/>
                </a:ext>
              </a:extLst>
            </p:cNvPr>
            <p:cNvSpPr/>
            <p:nvPr/>
          </p:nvSpPr>
          <p:spPr>
            <a:xfrm>
              <a:off x="219038" y="6471118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9B7229CB-277E-44B4-A5CA-466C6FF0D7CE}"/>
                </a:ext>
              </a:extLst>
            </p:cNvPr>
            <p:cNvSpPr/>
            <p:nvPr/>
          </p:nvSpPr>
          <p:spPr>
            <a:xfrm>
              <a:off x="77397" y="6682556"/>
              <a:ext cx="144000" cy="14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E5C56A88-E105-436A-BB99-6707E9C44E52}"/>
                </a:ext>
              </a:extLst>
            </p:cNvPr>
            <p:cNvSpPr/>
            <p:nvPr/>
          </p:nvSpPr>
          <p:spPr>
            <a:xfrm>
              <a:off x="433991" y="6345307"/>
              <a:ext cx="108000" cy="10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BF751640-CB36-4396-8D5D-E32701FB92AE}"/>
                </a:ext>
              </a:extLst>
            </p:cNvPr>
            <p:cNvSpPr/>
            <p:nvPr/>
          </p:nvSpPr>
          <p:spPr>
            <a:xfrm>
              <a:off x="543702" y="6609982"/>
              <a:ext cx="180000" cy="18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B4B64D15-2B33-48BC-847F-FAF9A6C822FB}"/>
                </a:ext>
              </a:extLst>
            </p:cNvPr>
            <p:cNvSpPr/>
            <p:nvPr/>
          </p:nvSpPr>
          <p:spPr>
            <a:xfrm>
              <a:off x="774296" y="6264939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66593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9C83D290-5A93-49FF-8D13-198A01736923}"/>
              </a:ext>
            </a:extLst>
          </p:cNvPr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grpSp>
          <p:nvGrpSpPr>
            <p:cNvPr id="8" name="Grupo 19">
              <a:extLst>
                <a:ext uri="{FF2B5EF4-FFF2-40B4-BE49-F238E27FC236}">
                  <a16:creationId xmlns:a16="http://schemas.microsoft.com/office/drawing/2014/main" id="{318B57DF-C51B-4712-9C4D-BAE3FD8CA71C}"/>
                </a:ext>
              </a:extLst>
            </p:cNvPr>
            <p:cNvGrpSpPr/>
            <p:nvPr/>
          </p:nvGrpSpPr>
          <p:grpSpPr>
            <a:xfrm>
              <a:off x="0" y="6215077"/>
              <a:ext cx="9144000" cy="642917"/>
              <a:chOff x="0" y="6215077"/>
              <a:chExt cx="9144000" cy="642917"/>
            </a:xfrm>
          </p:grpSpPr>
          <p:sp>
            <p:nvSpPr>
              <p:cNvPr id="19" name="Rectangle 3">
                <a:extLst>
                  <a:ext uri="{FF2B5EF4-FFF2-40B4-BE49-F238E27FC236}">
                    <a16:creationId xmlns:a16="http://schemas.microsoft.com/office/drawing/2014/main" id="{80E0ADC4-A1D9-40B1-B758-1EE5A64FF3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215077"/>
                <a:ext cx="9144000" cy="642917"/>
              </a:xfrm>
              <a:prstGeom prst="rect">
                <a:avLst/>
              </a:prstGeom>
              <a:solidFill>
                <a:srgbClr val="6C0000"/>
              </a:solidFill>
              <a:ln w="9525">
                <a:solidFill>
                  <a:srgbClr val="9E0000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29287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0" name="Título 1">
                <a:extLst>
                  <a:ext uri="{FF2B5EF4-FFF2-40B4-BE49-F238E27FC236}">
                    <a16:creationId xmlns:a16="http://schemas.microsoft.com/office/drawing/2014/main" id="{195B7F3F-CFB3-4C13-A4EE-3A81582F7E14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744962" y="6342792"/>
                <a:ext cx="325436" cy="357190"/>
              </a:xfrm>
              <a:prstGeom prst="roundRect">
                <a:avLst/>
              </a:prstGeom>
              <a:solidFill>
                <a:schemeClr val="bg1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pt-BR" sz="1200" b="1" dirty="0">
                    <a:solidFill>
                      <a:srgbClr val="9E0000"/>
                    </a:solidFill>
                    <a:latin typeface="Calibri" pitchFamily="34" charset="0"/>
                  </a:rPr>
                  <a:t>4</a:t>
                </a:r>
              </a:p>
            </p:txBody>
          </p:sp>
        </p:grp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74542418-CF34-4643-99E6-4F181931B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648" y="6374119"/>
              <a:ext cx="6336704" cy="276999"/>
            </a:xfrm>
            <a:prstGeom prst="rect">
              <a:avLst/>
            </a:prstGeom>
            <a:solidFill>
              <a:srgbClr val="6C00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45º Congresso da Sociedade de Cardiologia do Estado de São Paulo – 19, 20 e 21 de </a:t>
              </a:r>
              <a:r>
                <a:rPr lang="en-US" sz="1200" dirty="0" err="1">
                  <a:solidFill>
                    <a:schemeClr val="bg1"/>
                  </a:solidFill>
                  <a:latin typeface="Calibri" pitchFamily="34" charset="0"/>
                </a:rPr>
                <a:t>junho</a:t>
              </a:r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 de 2025</a:t>
              </a:r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89EA2609-7EDF-48EC-B8C6-B436A76E0A34}"/>
                </a:ext>
              </a:extLst>
            </p:cNvPr>
            <p:cNvSpPr/>
            <p:nvPr/>
          </p:nvSpPr>
          <p:spPr>
            <a:xfrm>
              <a:off x="29313" y="6266107"/>
              <a:ext cx="180000" cy="1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C77135B2-4FD2-45D7-80F4-B9F99C873A56}"/>
                </a:ext>
              </a:extLst>
            </p:cNvPr>
            <p:cNvSpPr/>
            <p:nvPr/>
          </p:nvSpPr>
          <p:spPr>
            <a:xfrm>
              <a:off x="219038" y="6471118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ECE53CE3-2810-43F9-8E7D-5E0B1F6B8552}"/>
                </a:ext>
              </a:extLst>
            </p:cNvPr>
            <p:cNvSpPr/>
            <p:nvPr/>
          </p:nvSpPr>
          <p:spPr>
            <a:xfrm>
              <a:off x="77397" y="6682556"/>
              <a:ext cx="144000" cy="14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7E69A1DF-123C-4234-9692-C07BDB03FCF5}"/>
                </a:ext>
              </a:extLst>
            </p:cNvPr>
            <p:cNvSpPr/>
            <p:nvPr/>
          </p:nvSpPr>
          <p:spPr>
            <a:xfrm>
              <a:off x="433991" y="6345307"/>
              <a:ext cx="108000" cy="10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C056562B-7128-4FE7-8F13-35A30BFB1839}"/>
                </a:ext>
              </a:extLst>
            </p:cNvPr>
            <p:cNvSpPr/>
            <p:nvPr/>
          </p:nvSpPr>
          <p:spPr>
            <a:xfrm>
              <a:off x="543702" y="6609982"/>
              <a:ext cx="180000" cy="18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7BBF9FD9-9324-4286-B7B2-04040D8AD496}"/>
                </a:ext>
              </a:extLst>
            </p:cNvPr>
            <p:cNvSpPr/>
            <p:nvPr/>
          </p:nvSpPr>
          <p:spPr>
            <a:xfrm>
              <a:off x="774296" y="6264939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D547AFE9-E8DC-4C3E-80C8-62A57DF03153}"/>
              </a:ext>
            </a:extLst>
          </p:cNvPr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grpSp>
          <p:nvGrpSpPr>
            <p:cNvPr id="8" name="Grupo 19">
              <a:extLst>
                <a:ext uri="{FF2B5EF4-FFF2-40B4-BE49-F238E27FC236}">
                  <a16:creationId xmlns:a16="http://schemas.microsoft.com/office/drawing/2014/main" id="{BEFE5B93-EF5F-43BD-90E6-1C2E1FC9EFC7}"/>
                </a:ext>
              </a:extLst>
            </p:cNvPr>
            <p:cNvGrpSpPr/>
            <p:nvPr/>
          </p:nvGrpSpPr>
          <p:grpSpPr>
            <a:xfrm>
              <a:off x="0" y="6215077"/>
              <a:ext cx="9144000" cy="642917"/>
              <a:chOff x="0" y="6215077"/>
              <a:chExt cx="9144000" cy="642917"/>
            </a:xfrm>
          </p:grpSpPr>
          <p:sp>
            <p:nvSpPr>
              <p:cNvPr id="19" name="Rectangle 3">
                <a:extLst>
                  <a:ext uri="{FF2B5EF4-FFF2-40B4-BE49-F238E27FC236}">
                    <a16:creationId xmlns:a16="http://schemas.microsoft.com/office/drawing/2014/main" id="{9C510B89-967E-4474-908C-B537F22EB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215077"/>
                <a:ext cx="9144000" cy="642917"/>
              </a:xfrm>
              <a:prstGeom prst="rect">
                <a:avLst/>
              </a:prstGeom>
              <a:solidFill>
                <a:srgbClr val="6C0000"/>
              </a:solidFill>
              <a:ln w="9525">
                <a:solidFill>
                  <a:srgbClr val="9E0000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29287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0" name="Título 1">
                <a:extLst>
                  <a:ext uri="{FF2B5EF4-FFF2-40B4-BE49-F238E27FC236}">
                    <a16:creationId xmlns:a16="http://schemas.microsoft.com/office/drawing/2014/main" id="{9A9FEEB7-7A18-4035-8F51-354EA7B188F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744962" y="6342792"/>
                <a:ext cx="325436" cy="357190"/>
              </a:xfrm>
              <a:prstGeom prst="roundRect">
                <a:avLst/>
              </a:prstGeom>
              <a:solidFill>
                <a:schemeClr val="bg1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pt-BR" sz="1200" b="1" dirty="0">
                    <a:solidFill>
                      <a:srgbClr val="9E0000"/>
                    </a:solidFill>
                    <a:latin typeface="Calibri" pitchFamily="34" charset="0"/>
                  </a:rPr>
                  <a:t>5</a:t>
                </a:r>
              </a:p>
            </p:txBody>
          </p:sp>
        </p:grp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76C477D8-1669-42E0-A457-23B1C0BF8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648" y="6374119"/>
              <a:ext cx="6336704" cy="276999"/>
            </a:xfrm>
            <a:prstGeom prst="rect">
              <a:avLst/>
            </a:prstGeom>
            <a:solidFill>
              <a:srgbClr val="6C00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45º Congresso da Sociedade de Cardiologia do Estado de São Paulo – 19, 20 e 21 de </a:t>
              </a:r>
              <a:r>
                <a:rPr lang="en-US" sz="1200" dirty="0" err="1">
                  <a:solidFill>
                    <a:schemeClr val="bg1"/>
                  </a:solidFill>
                  <a:latin typeface="Calibri" pitchFamily="34" charset="0"/>
                </a:rPr>
                <a:t>junho</a:t>
              </a:r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 de 2025</a:t>
              </a:r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D297D882-B2DF-4097-B1FF-955EA7B13EEE}"/>
                </a:ext>
              </a:extLst>
            </p:cNvPr>
            <p:cNvSpPr/>
            <p:nvPr/>
          </p:nvSpPr>
          <p:spPr>
            <a:xfrm>
              <a:off x="29313" y="6266107"/>
              <a:ext cx="180000" cy="1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D00F18D-B405-4FC8-8631-A4A6DC4C93CD}"/>
                </a:ext>
              </a:extLst>
            </p:cNvPr>
            <p:cNvSpPr/>
            <p:nvPr/>
          </p:nvSpPr>
          <p:spPr>
            <a:xfrm>
              <a:off x="219038" y="6471118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7920166F-6C4E-4B0C-818D-D67D6F0D0816}"/>
                </a:ext>
              </a:extLst>
            </p:cNvPr>
            <p:cNvSpPr/>
            <p:nvPr/>
          </p:nvSpPr>
          <p:spPr>
            <a:xfrm>
              <a:off x="77397" y="6682556"/>
              <a:ext cx="144000" cy="14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68A4BC3F-2086-465D-A784-05FC7CD9894D}"/>
                </a:ext>
              </a:extLst>
            </p:cNvPr>
            <p:cNvSpPr/>
            <p:nvPr/>
          </p:nvSpPr>
          <p:spPr>
            <a:xfrm>
              <a:off x="433991" y="6345307"/>
              <a:ext cx="108000" cy="10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438780FA-AC30-4595-A010-FA16A35197A5}"/>
                </a:ext>
              </a:extLst>
            </p:cNvPr>
            <p:cNvSpPr/>
            <p:nvPr/>
          </p:nvSpPr>
          <p:spPr>
            <a:xfrm>
              <a:off x="543702" y="6609982"/>
              <a:ext cx="180000" cy="18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74188175-6B55-4A2D-AFA5-7BCCDC20416E}"/>
                </a:ext>
              </a:extLst>
            </p:cNvPr>
            <p:cNvSpPr/>
            <p:nvPr/>
          </p:nvSpPr>
          <p:spPr>
            <a:xfrm>
              <a:off x="774296" y="6264939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FDEFFA1B-8266-42C5-BB13-D3E896BDA0F7}"/>
              </a:ext>
            </a:extLst>
          </p:cNvPr>
          <p:cNvGrpSpPr/>
          <p:nvPr/>
        </p:nvGrpSpPr>
        <p:grpSpPr>
          <a:xfrm>
            <a:off x="0" y="6215077"/>
            <a:ext cx="9144000" cy="642917"/>
            <a:chOff x="0" y="6215077"/>
            <a:chExt cx="9144000" cy="642917"/>
          </a:xfrm>
        </p:grpSpPr>
        <p:grpSp>
          <p:nvGrpSpPr>
            <p:cNvPr id="8" name="Grupo 19">
              <a:extLst>
                <a:ext uri="{FF2B5EF4-FFF2-40B4-BE49-F238E27FC236}">
                  <a16:creationId xmlns:a16="http://schemas.microsoft.com/office/drawing/2014/main" id="{90FCE9C8-5F24-4330-B15C-DB3533F9F83A}"/>
                </a:ext>
              </a:extLst>
            </p:cNvPr>
            <p:cNvGrpSpPr/>
            <p:nvPr/>
          </p:nvGrpSpPr>
          <p:grpSpPr>
            <a:xfrm>
              <a:off x="0" y="6215077"/>
              <a:ext cx="9144000" cy="642917"/>
              <a:chOff x="0" y="6215077"/>
              <a:chExt cx="9144000" cy="642917"/>
            </a:xfrm>
          </p:grpSpPr>
          <p:sp>
            <p:nvSpPr>
              <p:cNvPr id="19" name="Rectangle 3">
                <a:extLst>
                  <a:ext uri="{FF2B5EF4-FFF2-40B4-BE49-F238E27FC236}">
                    <a16:creationId xmlns:a16="http://schemas.microsoft.com/office/drawing/2014/main" id="{0D59C97F-02B4-4F92-9006-AF64D6AAC6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6215077"/>
                <a:ext cx="9144000" cy="642917"/>
              </a:xfrm>
              <a:prstGeom prst="rect">
                <a:avLst/>
              </a:prstGeom>
              <a:solidFill>
                <a:srgbClr val="6C0000"/>
              </a:solidFill>
              <a:ln w="9525">
                <a:solidFill>
                  <a:srgbClr val="9E0000"/>
                </a:solidFill>
                <a:miter lim="800000"/>
                <a:headEnd/>
                <a:tailEnd/>
              </a:ln>
              <a:effectLst>
                <a:outerShdw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29287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0" name="Título 1">
                <a:extLst>
                  <a:ext uri="{FF2B5EF4-FFF2-40B4-BE49-F238E27FC236}">
                    <a16:creationId xmlns:a16="http://schemas.microsoft.com/office/drawing/2014/main" id="{135F1B23-9320-4D21-B9DC-9C71E641958F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744962" y="6342792"/>
                <a:ext cx="325436" cy="357190"/>
              </a:xfrm>
              <a:prstGeom prst="roundRect">
                <a:avLst/>
              </a:prstGeom>
              <a:solidFill>
                <a:schemeClr val="bg1"/>
              </a:solidFill>
              <a:ln w="38100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pt-BR" sz="1200" b="1" dirty="0">
                    <a:solidFill>
                      <a:srgbClr val="9E0000"/>
                    </a:solidFill>
                    <a:latin typeface="Calibri" pitchFamily="34" charset="0"/>
                  </a:rPr>
                  <a:t>6</a:t>
                </a:r>
              </a:p>
            </p:txBody>
          </p:sp>
        </p:grp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7639449B-53A6-4072-AE6F-D1BF0BE24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648" y="6374119"/>
              <a:ext cx="6336704" cy="276999"/>
            </a:xfrm>
            <a:prstGeom prst="rect">
              <a:avLst/>
            </a:prstGeom>
            <a:solidFill>
              <a:srgbClr val="6C00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45º Congresso da Sociedade de Cardiologia do Estado de São Paulo – 19, 20 e 21 de </a:t>
              </a:r>
              <a:r>
                <a:rPr lang="en-US" sz="1200" dirty="0" err="1">
                  <a:solidFill>
                    <a:schemeClr val="bg1"/>
                  </a:solidFill>
                  <a:latin typeface="Calibri" pitchFamily="34" charset="0"/>
                </a:rPr>
                <a:t>junho</a:t>
              </a:r>
              <a:r>
                <a:rPr lang="en-US" sz="1200" dirty="0">
                  <a:solidFill>
                    <a:schemeClr val="bg1"/>
                  </a:solidFill>
                  <a:latin typeface="Calibri" pitchFamily="34" charset="0"/>
                </a:rPr>
                <a:t> de 2025</a:t>
              </a:r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DB2D94DC-FE59-46C8-A292-DF871C7B425C}"/>
                </a:ext>
              </a:extLst>
            </p:cNvPr>
            <p:cNvSpPr/>
            <p:nvPr/>
          </p:nvSpPr>
          <p:spPr>
            <a:xfrm>
              <a:off x="29313" y="6266107"/>
              <a:ext cx="180000" cy="1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D1BE140C-CEF6-422C-BA3A-9B0295D74C61}"/>
                </a:ext>
              </a:extLst>
            </p:cNvPr>
            <p:cNvSpPr/>
            <p:nvPr/>
          </p:nvSpPr>
          <p:spPr>
            <a:xfrm>
              <a:off x="219038" y="6471118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0B80164E-3D22-458F-82A3-00DE56AC854A}"/>
                </a:ext>
              </a:extLst>
            </p:cNvPr>
            <p:cNvSpPr/>
            <p:nvPr/>
          </p:nvSpPr>
          <p:spPr>
            <a:xfrm>
              <a:off x="77397" y="6682556"/>
              <a:ext cx="144000" cy="14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B57AD1F6-9008-4476-8E05-0DC556AC1272}"/>
                </a:ext>
              </a:extLst>
            </p:cNvPr>
            <p:cNvSpPr/>
            <p:nvPr/>
          </p:nvSpPr>
          <p:spPr>
            <a:xfrm>
              <a:off x="433991" y="6345307"/>
              <a:ext cx="108000" cy="10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8FBB9A03-D009-4211-A6D1-A2080ECFDE21}"/>
                </a:ext>
              </a:extLst>
            </p:cNvPr>
            <p:cNvSpPr/>
            <p:nvPr/>
          </p:nvSpPr>
          <p:spPr>
            <a:xfrm>
              <a:off x="543702" y="6609982"/>
              <a:ext cx="180000" cy="180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9AD1FD69-C5E8-4A9A-9183-EA842608EF22}"/>
                </a:ext>
              </a:extLst>
            </p:cNvPr>
            <p:cNvSpPr/>
            <p:nvPr/>
          </p:nvSpPr>
          <p:spPr>
            <a:xfrm>
              <a:off x="774296" y="6264939"/>
              <a:ext cx="180000" cy="180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398</Words>
  <Application>Microsoft Office PowerPoint</Application>
  <PresentationFormat>Apresentação na tela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Arial Nova</vt:lpstr>
      <vt:lpstr>Calibri</vt:lpstr>
      <vt:lpstr>Tema do Office</vt:lpstr>
      <vt:lpstr>Apresentação do PowerPoint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 EVENTOS</dc:creator>
  <cp:lastModifiedBy>Yoni</cp:lastModifiedBy>
  <cp:revision>40</cp:revision>
  <dcterms:created xsi:type="dcterms:W3CDTF">2017-04-30T21:19:31Z</dcterms:created>
  <dcterms:modified xsi:type="dcterms:W3CDTF">2025-05-21T14:58:45Z</dcterms:modified>
</cp:coreProperties>
</file>